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8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67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0DEC32-87DA-434A-9A1D-EED3F4A19EAB}" type="datetimeFigureOut">
              <a:rPr lang="en-US" smtClean="0"/>
              <a:t>3/31/2026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1AC0A-3011-4280-A4EF-7F23951FF02C}" type="slidenum">
              <a:rPr lang="en-US" smtClean="0"/>
              <a:t>‹#›</a:t>
            </a:fld>
            <a:endParaRPr lang="en-US"/>
          </a:p>
        </p:txBody>
      </p:sp>
    </p:spTree>
    <p:extLst>
      <p:ext uri="{BB962C8B-B14F-4D97-AF65-F5344CB8AC3E}">
        <p14:creationId xmlns:p14="http://schemas.microsoft.com/office/powerpoint/2010/main" val="3287525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accent2"/>
              </a:buClr>
              <a:buNone/>
            </a:pPr>
            <a:endParaRPr lang="en-US" sz="2000" b="1" dirty="0">
              <a:solidFill>
                <a:schemeClr val="accent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6717-B409-459D-B74F-A7BCA99C30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9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5910-B140-0478-0815-BDB3127E53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AB8ABC-56B9-8373-55D1-C60B32DFA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D19A9B-F0B4-9EC0-C2C4-AF2C430BCC78}"/>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1ED72EBE-2D55-E4D0-604D-CABED4CCE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D9A8A-55FD-0B26-3620-A6169281B721}"/>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150732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BD698-1D98-3D86-821F-058E76D9FB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16C57D-8E55-C023-A17A-EA0030466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D618E-773B-137C-D869-DF56A3E36464}"/>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8E66A7FF-E564-1CB5-2316-F3E3AFB9C5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8F358B-D07A-95C9-88D4-EE80F32FB72C}"/>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018514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E52FE-54AB-1914-E061-0294D161B4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7836D1-7EE9-DC81-A574-4FA735A80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7CE196-93BD-53C1-26CE-A1A47A223D41}"/>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583E37A6-D9E9-1043-A32E-250E140245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891E76-ED98-68AD-BA53-0A99227396D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972713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689939" y="1646238"/>
            <a:ext cx="10663860" cy="4351338"/>
          </a:xfrm>
          <a:prstGeom prst="rect">
            <a:avLst/>
          </a:prstGeom>
        </p:spPr>
        <p:txBody>
          <a:bodyPr>
            <a:normAutofit/>
          </a:bodyPr>
          <a:lstStyle>
            <a:lvl1pPr>
              <a:lnSpc>
                <a:spcPct val="110000"/>
              </a:lnSpc>
              <a:spcBef>
                <a:spcPts val="1200"/>
              </a:spcBef>
              <a:defRPr sz="1500">
                <a:solidFill>
                  <a:schemeClr val="tx1">
                    <a:lumMod val="75000"/>
                    <a:lumOff val="25000"/>
                  </a:schemeClr>
                </a:solidFill>
              </a:defRPr>
            </a:lvl1pPr>
            <a:lvl2pPr>
              <a:defRPr sz="1500">
                <a:solidFill>
                  <a:schemeClr val="tx1">
                    <a:lumMod val="75000"/>
                    <a:lumOff val="25000"/>
                  </a:schemeClr>
                </a:solidFill>
              </a:defRPr>
            </a:lvl2pPr>
            <a:lvl3pPr>
              <a:defRPr sz="1500">
                <a:solidFill>
                  <a:schemeClr val="tx1">
                    <a:lumMod val="75000"/>
                    <a:lumOff val="25000"/>
                  </a:schemeClr>
                </a:solidFill>
              </a:defRPr>
            </a:lvl3pPr>
            <a:lvl4pPr>
              <a:defRPr sz="1500">
                <a:solidFill>
                  <a:schemeClr val="tx1">
                    <a:lumMod val="75000"/>
                    <a:lumOff val="25000"/>
                  </a:schemeClr>
                </a:solidFill>
              </a:defRPr>
            </a:lvl4pPr>
            <a:lvl5pPr>
              <a:defRPr sz="15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dirty="0"/>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689939" y="314266"/>
            <a:ext cx="10663860" cy="484188"/>
          </a:xfrm>
          <a:prstGeom prst="rect">
            <a:avLst/>
          </a:prstGeom>
        </p:spPr>
        <p:txBody>
          <a:bodyPr anchor="b">
            <a:normAutofit/>
          </a:bodyPr>
          <a:lstStyle>
            <a:lvl1pPr>
              <a:defRPr sz="1500" cap="all" spc="5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66997" y="6144751"/>
            <a:ext cx="2542144" cy="476715"/>
          </a:xfrm>
          <a:prstGeom prst="rect">
            <a:avLst/>
          </a:prstGeom>
        </p:spPr>
      </p:pic>
    </p:spTree>
    <p:extLst>
      <p:ext uri="{BB962C8B-B14F-4D97-AF65-F5344CB8AC3E}">
        <p14:creationId xmlns:p14="http://schemas.microsoft.com/office/powerpoint/2010/main" val="3331078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9A1F6-615F-F21A-D3B6-D286593CD9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0B7A3A-5196-6ABB-CDF5-F61EE9E405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DCC64-2542-B6F2-3D74-2C0EDA138B5B}"/>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79145A5B-7E35-3C06-B888-529226769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CA58EC-516B-3219-67A1-058502F107E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429641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3D711-7B54-F8F4-1040-78C213227E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A896B2-AD69-4B69-E63B-5E16133E4AF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5A67B2-79A4-B0A4-1E01-D41C33A1A3DA}"/>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2DA0FEF6-3EDC-427D-2DD9-20746032EF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B2358-7BA4-7FC1-9E5A-EC19781EA6A9}"/>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5464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4AD6-6EDB-6B3C-5793-3FA5A77D1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26FE76-A2C1-6F8F-C6F9-35EF863D19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C3C568-D6D7-AA2F-18F5-84E65C2B21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C4C634-252F-1ACC-45AE-1673C5F8A477}"/>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6" name="Footer Placeholder 5">
            <a:extLst>
              <a:ext uri="{FF2B5EF4-FFF2-40B4-BE49-F238E27FC236}">
                <a16:creationId xmlns:a16="http://schemas.microsoft.com/office/drawing/2014/main" id="{9A4F05CD-2F1D-0064-198A-6DCAC0394A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469054-5536-D74D-9466-C8D5C5597834}"/>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5156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DF516-4C96-1952-EB08-67C75A9F1A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96D113-B036-910B-BF50-CAB079B9F7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F3DF60-75E7-FC58-8E53-595543846A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A17414-56CF-506C-5DC6-4BB76033D9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624D53-B7BC-AD60-2AA9-BDE1A3BB48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944C55-1D0F-7CBA-98E0-56470E17018A}"/>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8" name="Footer Placeholder 7">
            <a:extLst>
              <a:ext uri="{FF2B5EF4-FFF2-40B4-BE49-F238E27FC236}">
                <a16:creationId xmlns:a16="http://schemas.microsoft.com/office/drawing/2014/main" id="{7F9A66E4-67AB-BF53-56E1-FA4C77141F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EECA6F-021C-6182-3711-22558B77644F}"/>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350814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3DA52-70EC-1C51-E0A2-E18090F043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EA1908-8822-6788-A1DE-A815D574A0BD}"/>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4" name="Footer Placeholder 3">
            <a:extLst>
              <a:ext uri="{FF2B5EF4-FFF2-40B4-BE49-F238E27FC236}">
                <a16:creationId xmlns:a16="http://schemas.microsoft.com/office/drawing/2014/main" id="{6AA9CA7B-C148-B552-7926-A5B91FAA6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0CABAD-1F71-19EC-37A5-B3283BE79EC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44824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1EB8F2-730E-FD90-0B14-0E690ACE90A4}"/>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3" name="Footer Placeholder 2">
            <a:extLst>
              <a:ext uri="{FF2B5EF4-FFF2-40B4-BE49-F238E27FC236}">
                <a16:creationId xmlns:a16="http://schemas.microsoft.com/office/drawing/2014/main" id="{71BBE12D-6410-4F46-93D9-5CDCA4CFE6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AA96AD-531B-E91F-18BE-84637312DF6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2336460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C4457-329D-4573-1C99-564ABB6850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7531FD-FE92-3EA5-BAAD-9211850A85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D4AD9-593E-CF56-EB71-0E91F16D31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597454-C590-F505-17E0-3418DFEF1ACC}"/>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6" name="Footer Placeholder 5">
            <a:extLst>
              <a:ext uri="{FF2B5EF4-FFF2-40B4-BE49-F238E27FC236}">
                <a16:creationId xmlns:a16="http://schemas.microsoft.com/office/drawing/2014/main" id="{EAF7F012-B0FD-E55C-C9EB-F6CABE2006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8124D-7E2E-1A1A-906A-C7A0A5F70E95}"/>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86573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8A99A-7258-CF09-55B4-AD05850356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DEFF82-599C-9BE1-FD0F-E7E36131AB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F4F16A-4B49-A8CF-910C-483DD2945E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92CA4-D0EC-ED90-F7B0-E635F3D293CA}"/>
              </a:ext>
            </a:extLst>
          </p:cNvPr>
          <p:cNvSpPr>
            <a:spLocks noGrp="1"/>
          </p:cNvSpPr>
          <p:nvPr>
            <p:ph type="dt" sz="half" idx="10"/>
          </p:nvPr>
        </p:nvSpPr>
        <p:spPr/>
        <p:txBody>
          <a:bodyPr/>
          <a:lstStyle/>
          <a:p>
            <a:fld id="{D0B4E6B8-25EE-4C3A-A077-3DC12A9AB53D}" type="datetimeFigureOut">
              <a:rPr lang="en-US" smtClean="0"/>
              <a:t>3/31/2026</a:t>
            </a:fld>
            <a:endParaRPr lang="en-US"/>
          </a:p>
        </p:txBody>
      </p:sp>
      <p:sp>
        <p:nvSpPr>
          <p:cNvPr id="6" name="Footer Placeholder 5">
            <a:extLst>
              <a:ext uri="{FF2B5EF4-FFF2-40B4-BE49-F238E27FC236}">
                <a16:creationId xmlns:a16="http://schemas.microsoft.com/office/drawing/2014/main" id="{6036FB16-E179-CAA9-C959-4A4F89379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1E32A0-EC10-8CE1-05D6-D1DF934CEDA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264434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A6D00C-2EE7-BBE8-A42D-440BE8DB62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FDCBF-BD67-18C1-2B60-548E6FACDD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0C50E-86B8-9015-FE81-61B54CC78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B4E6B8-25EE-4C3A-A077-3DC12A9AB53D}" type="datetimeFigureOut">
              <a:rPr lang="en-US" smtClean="0"/>
              <a:t>3/31/2026</a:t>
            </a:fld>
            <a:endParaRPr lang="en-US"/>
          </a:p>
        </p:txBody>
      </p:sp>
      <p:sp>
        <p:nvSpPr>
          <p:cNvPr id="5" name="Footer Placeholder 4">
            <a:extLst>
              <a:ext uri="{FF2B5EF4-FFF2-40B4-BE49-F238E27FC236}">
                <a16:creationId xmlns:a16="http://schemas.microsoft.com/office/drawing/2014/main" id="{307B1B8A-8B77-BAB2-CCCC-976B7F5F9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33FFC07-56F0-A4D4-080F-AE88C67410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F4C163-B52E-4121-971E-A06EBB56A697}" type="slidenum">
              <a:rPr lang="en-US" smtClean="0"/>
              <a:t>‹#›</a:t>
            </a:fld>
            <a:endParaRPr lang="en-US"/>
          </a:p>
        </p:txBody>
      </p:sp>
    </p:spTree>
    <p:extLst>
      <p:ext uri="{BB962C8B-B14F-4D97-AF65-F5344CB8AC3E}">
        <p14:creationId xmlns:p14="http://schemas.microsoft.com/office/powerpoint/2010/main" val="415083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qr code with a black and white background&#10;&#10;AI-generated content may be incorrect.">
            <a:extLst>
              <a:ext uri="{FF2B5EF4-FFF2-40B4-BE49-F238E27FC236}">
                <a16:creationId xmlns:a16="http://schemas.microsoft.com/office/drawing/2014/main" id="{6B3EC873-E946-EA5D-75F7-5E7121B7F3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9755" y="2642138"/>
            <a:ext cx="2024749" cy="2024749"/>
          </a:xfrm>
          <a:prstGeom prst="rect">
            <a:avLst/>
          </a:prstGeom>
        </p:spPr>
      </p:pic>
      <p:sp>
        <p:nvSpPr>
          <p:cNvPr id="2" name="Title 1">
            <a:extLst>
              <a:ext uri="{FF2B5EF4-FFF2-40B4-BE49-F238E27FC236}">
                <a16:creationId xmlns:a16="http://schemas.microsoft.com/office/drawing/2014/main" id="{12EC710B-2E6D-3236-B416-86D3F67AD831}"/>
              </a:ext>
            </a:extLst>
          </p:cNvPr>
          <p:cNvSpPr>
            <a:spLocks noGrp="1"/>
          </p:cNvSpPr>
          <p:nvPr>
            <p:ph type="title"/>
          </p:nvPr>
        </p:nvSpPr>
        <p:spPr>
          <a:xfrm>
            <a:off x="701657" y="192747"/>
            <a:ext cx="8685731" cy="396399"/>
          </a:xfrm>
        </p:spPr>
        <p:txBody>
          <a:bodyPr>
            <a:noAutofit/>
          </a:bodyPr>
          <a:lstStyle/>
          <a:p>
            <a:r>
              <a:rPr lang="en-US" sz="3200" b="1" dirty="0">
                <a:solidFill>
                  <a:schemeClr val="accent2"/>
                </a:solidFill>
                <a:latin typeface="Calibri" panose="020F0502020204030204" pitchFamily="34" charset="0"/>
                <a:ea typeface="Calibri" panose="020F0502020204030204" pitchFamily="34" charset="0"/>
                <a:cs typeface="Calibri" panose="020F0502020204030204" pitchFamily="34" charset="0"/>
              </a:rPr>
              <a:t>May Wellbeing Tip – Mental Health – Top 5 Tips</a:t>
            </a:r>
          </a:p>
        </p:txBody>
      </p:sp>
      <p:sp>
        <p:nvSpPr>
          <p:cNvPr id="6" name="Frame 5">
            <a:extLst>
              <a:ext uri="{FF2B5EF4-FFF2-40B4-BE49-F238E27FC236}">
                <a16:creationId xmlns:a16="http://schemas.microsoft.com/office/drawing/2014/main" id="{F23E1559-E75E-29C0-D094-7E4F0E06E577}"/>
              </a:ext>
            </a:extLst>
          </p:cNvPr>
          <p:cNvSpPr/>
          <p:nvPr/>
        </p:nvSpPr>
        <p:spPr>
          <a:xfrm>
            <a:off x="9007813" y="2394782"/>
            <a:ext cx="2558374" cy="2519463"/>
          </a:xfrm>
          <a:prstGeom prst="fram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Content Placeholder 2">
            <a:extLst>
              <a:ext uri="{FF2B5EF4-FFF2-40B4-BE49-F238E27FC236}">
                <a16:creationId xmlns:a16="http://schemas.microsoft.com/office/drawing/2014/main" id="{41119B4B-D838-3CDA-432A-B967C3572A9D}"/>
              </a:ext>
            </a:extLst>
          </p:cNvPr>
          <p:cNvSpPr>
            <a:spLocks noGrp="1" noRot="1" noMove="1" noResize="1" noEditPoints="1" noAdjustHandles="1" noChangeArrowheads="1" noChangeShapeType="1"/>
          </p:cNvSpPr>
          <p:nvPr>
            <p:ph idx="1"/>
          </p:nvPr>
        </p:nvSpPr>
        <p:spPr>
          <a:xfrm>
            <a:off x="368643" y="682808"/>
            <a:ext cx="7699601" cy="6048733"/>
          </a:xfrm>
        </p:spPr>
        <p:txBody>
          <a:bodyPr>
            <a:noAutofit/>
          </a:bodyPr>
          <a:lstStyle/>
          <a:p>
            <a:pPr marL="457200" indent="-457200">
              <a:spcBef>
                <a:spcPts val="600"/>
              </a:spcBef>
              <a:buClr>
                <a:schemeClr val="accent2"/>
              </a:buClr>
              <a:buFont typeface="+mj-lt"/>
              <a:buAutoNum type="arabicPeriod"/>
            </a:pPr>
            <a:r>
              <a:rPr lang="en-US" sz="1600" b="1" dirty="0">
                <a:solidFill>
                  <a:srgbClr val="0070C0"/>
                </a:solidFill>
                <a:latin typeface="Arial" panose="020B0604020202020204" pitchFamily="34" charset="0"/>
                <a:cs typeface="Arial" panose="020B0604020202020204" pitchFamily="34" charset="0"/>
              </a:rPr>
              <a:t>You Are Not Alone</a:t>
            </a:r>
          </a:p>
          <a:p>
            <a:pPr marL="685800" indent="0">
              <a:spcBef>
                <a:spcPts val="600"/>
              </a:spcBef>
              <a:buClr>
                <a:schemeClr val="accent2"/>
              </a:buClr>
              <a:buNone/>
            </a:pPr>
            <a:r>
              <a:rPr lang="en-US" sz="1600" dirty="0">
                <a:solidFill>
                  <a:schemeClr val="tx1"/>
                </a:solidFill>
                <a:latin typeface="Arial" panose="020B0604020202020204" pitchFamily="34" charset="0"/>
                <a:cs typeface="Arial" panose="020B0604020202020204" pitchFamily="34" charset="0"/>
              </a:rPr>
              <a:t>Mental illnesses are common in the U.S. and around the world. More than one in five U.S. adults live with a mental illness</a:t>
            </a:r>
            <a:r>
              <a:rPr lang="en-US" sz="1600" dirty="0">
                <a:latin typeface="Arial" panose="020B0604020202020204" pitchFamily="34" charset="0"/>
                <a:cs typeface="Arial" panose="020B0604020202020204" pitchFamily="34" charset="0"/>
              </a:rPr>
              <a:t>.</a:t>
            </a:r>
            <a:r>
              <a:rPr lang="en-US" sz="1600" dirty="0">
                <a:solidFill>
                  <a:schemeClr val="tx1"/>
                </a:solidFill>
                <a:latin typeface="Arial" panose="020B0604020202020204" pitchFamily="34" charset="0"/>
                <a:ea typeface="Calibri" panose="020F0502020204030204" pitchFamily="34" charset="0"/>
                <a:cs typeface="Arial" panose="020B0604020202020204" pitchFamily="34" charset="0"/>
              </a:rPr>
              <a:t> </a:t>
            </a:r>
            <a:endParaRPr lang="en-US" sz="1600" dirty="0">
              <a:solidFill>
                <a:schemeClr val="tx1"/>
              </a:solidFill>
              <a:latin typeface="Arial" panose="020B0604020202020204" pitchFamily="34" charset="0"/>
              <a:cs typeface="Arial" panose="020B0604020202020204" pitchFamily="34" charset="0"/>
            </a:endParaRPr>
          </a:p>
          <a:p>
            <a:pPr marL="457200" indent="-457200">
              <a:spcBef>
                <a:spcPts val="600"/>
              </a:spcBef>
              <a:buClr>
                <a:schemeClr val="accent2"/>
              </a:buClr>
              <a:buFont typeface="+mj-lt"/>
              <a:buAutoNum type="arabicPeriod" startAt="2"/>
            </a:pPr>
            <a:r>
              <a:rPr lang="en-US" sz="1600" b="1" dirty="0">
                <a:solidFill>
                  <a:srgbClr val="0070C0"/>
                </a:solidFill>
                <a:latin typeface="Arial" panose="020B0604020202020204" pitchFamily="34" charset="0"/>
                <a:cs typeface="Arial" panose="020B0604020202020204" pitchFamily="34" charset="0"/>
              </a:rPr>
              <a:t>Practice Self-Care and Stress Relief </a:t>
            </a:r>
          </a:p>
          <a:p>
            <a:pPr lvl="1" indent="0">
              <a:lnSpc>
                <a:spcPct val="110000"/>
              </a:lnSpc>
              <a:spcBef>
                <a:spcPts val="600"/>
              </a:spcBef>
              <a:buClr>
                <a:schemeClr val="accent2"/>
              </a:buClr>
              <a:buNone/>
            </a:pPr>
            <a:r>
              <a:rPr lang="en-US" sz="1600" dirty="0">
                <a:solidFill>
                  <a:schemeClr val="tx1"/>
                </a:solidFill>
                <a:latin typeface="Arial" panose="020B0604020202020204" pitchFamily="34" charset="0"/>
                <a:ea typeface="Calibri" panose="020F0502020204030204" pitchFamily="34" charset="0"/>
                <a:cs typeface="Arial" panose="020B0604020202020204" pitchFamily="34" charset="0"/>
              </a:rPr>
              <a:t>Support your wellbeing by participating in healthy habit activities you enjoy such as spending time with loved ones, staying physically active, practicing mindfulness or meditation, and cooking nourishing meals. </a:t>
            </a:r>
          </a:p>
          <a:p>
            <a:pPr marL="457200" indent="-457200">
              <a:spcBef>
                <a:spcPts val="600"/>
              </a:spcBef>
              <a:buClr>
                <a:schemeClr val="accent2"/>
              </a:buClr>
              <a:buFont typeface="+mj-lt"/>
              <a:buAutoNum type="arabicPeriod" startAt="2"/>
            </a:pPr>
            <a:r>
              <a:rPr lang="en-US" sz="1600" b="1" dirty="0">
                <a:solidFill>
                  <a:srgbClr val="0070C0"/>
                </a:solidFill>
                <a:latin typeface="Arial" panose="020B0604020202020204" pitchFamily="34" charset="0"/>
                <a:cs typeface="Arial" panose="020B0604020202020204" pitchFamily="34" charset="0"/>
              </a:rPr>
              <a:t>Try Getting Outside</a:t>
            </a:r>
          </a:p>
          <a:p>
            <a:pPr lvl="1" indent="0">
              <a:lnSpc>
                <a:spcPct val="110000"/>
              </a:lnSpc>
              <a:spcBef>
                <a:spcPts val="600"/>
              </a:spcBef>
              <a:buClr>
                <a:schemeClr val="accent2"/>
              </a:buClr>
              <a:buNone/>
            </a:pPr>
            <a:r>
              <a:rPr lang="en-US" sz="1600" dirty="0">
                <a:solidFill>
                  <a:schemeClr val="tx1"/>
                </a:solidFill>
                <a:latin typeface="Arial" panose="020B0604020202020204" pitchFamily="34" charset="0"/>
                <a:cs typeface="Arial" panose="020B0604020202020204" pitchFamily="34" charset="0"/>
              </a:rPr>
              <a:t>Spending time outdoors can help lower stress, improve your mood, and reduce symptoms associated with anxiety and depression. Even small doses of nature – such as strolling through a garden or sitting under a tree can support your wellbeing.</a:t>
            </a:r>
          </a:p>
          <a:p>
            <a:pPr marL="457200" indent="-457200">
              <a:spcBef>
                <a:spcPts val="600"/>
              </a:spcBef>
              <a:buClr>
                <a:schemeClr val="accent2"/>
              </a:buClr>
              <a:buFont typeface="+mj-lt"/>
              <a:buAutoNum type="arabicPeriod" startAt="2"/>
            </a:pPr>
            <a:r>
              <a:rPr lang="en-US" sz="1600" b="1" dirty="0">
                <a:solidFill>
                  <a:srgbClr val="0070C0"/>
                </a:solidFill>
                <a:latin typeface="Arial" panose="020B0604020202020204" pitchFamily="34" charset="0"/>
                <a:cs typeface="Arial" panose="020B0604020202020204" pitchFamily="34" charset="0"/>
              </a:rPr>
              <a:t>Where Can I Get Immediate Help?</a:t>
            </a:r>
          </a:p>
          <a:p>
            <a:pPr lvl="1" indent="0">
              <a:lnSpc>
                <a:spcPct val="110000"/>
              </a:lnSpc>
              <a:spcBef>
                <a:spcPts val="600"/>
              </a:spcBef>
              <a:buClr>
                <a:schemeClr val="accent2"/>
              </a:buClr>
              <a:buNone/>
            </a:pPr>
            <a:r>
              <a:rPr lang="en-US" sz="1600" dirty="0">
                <a:solidFill>
                  <a:schemeClr val="tx1"/>
                </a:solidFill>
                <a:latin typeface="Arial" panose="020B0604020202020204" pitchFamily="34" charset="0"/>
                <a:ea typeface="Calibri" panose="020F0502020204030204" pitchFamily="34" charset="0"/>
                <a:cs typeface="Arial" panose="020B0604020202020204" pitchFamily="34" charset="0"/>
              </a:rPr>
              <a:t>In life-threatening situations, call 911 or go to the nearest emergency room. If you are experiencing suicidal thoughts, consider using the 988 suicide and crisis hotline. Call or text 988 to connect with a trained crisis counselor.</a:t>
            </a:r>
          </a:p>
          <a:p>
            <a:pPr marL="457200" indent="-457200">
              <a:spcBef>
                <a:spcPts val="600"/>
              </a:spcBef>
              <a:buClr>
                <a:schemeClr val="accent2"/>
              </a:buClr>
              <a:buFont typeface="+mj-lt"/>
              <a:buAutoNum type="arabicPeriod" startAt="2"/>
            </a:pPr>
            <a:r>
              <a:rPr lang="en-US" sz="1600" b="1" dirty="0">
                <a:solidFill>
                  <a:srgbClr val="0070C0"/>
                </a:solidFill>
                <a:latin typeface="Arial" panose="020B0604020202020204" pitchFamily="34" charset="0"/>
                <a:cs typeface="Arial" panose="020B0604020202020204" pitchFamily="34" charset="0"/>
              </a:rPr>
              <a:t>Let Excellus </a:t>
            </a:r>
            <a:r>
              <a:rPr lang="en-US" sz="1600" b="1">
                <a:solidFill>
                  <a:srgbClr val="0070C0"/>
                </a:solidFill>
                <a:latin typeface="Arial" panose="020B0604020202020204" pitchFamily="34" charset="0"/>
                <a:cs typeface="Arial" panose="020B0604020202020204" pitchFamily="34" charset="0"/>
              </a:rPr>
              <a:t>BCBS be </a:t>
            </a:r>
            <a:r>
              <a:rPr lang="en-US" sz="1600" b="1" dirty="0">
                <a:solidFill>
                  <a:srgbClr val="0070C0"/>
                </a:solidFill>
                <a:latin typeface="Arial" panose="020B0604020202020204" pitchFamily="34" charset="0"/>
                <a:cs typeface="Arial" panose="020B0604020202020204" pitchFamily="34" charset="0"/>
              </a:rPr>
              <a:t>a Resource for You!</a:t>
            </a:r>
          </a:p>
          <a:p>
            <a:pPr lvl="1" indent="0">
              <a:lnSpc>
                <a:spcPct val="110000"/>
              </a:lnSpc>
              <a:spcBef>
                <a:spcPts val="600"/>
              </a:spcBef>
              <a:buClr>
                <a:schemeClr val="accent2"/>
              </a:buClr>
              <a:buNone/>
            </a:pPr>
            <a:r>
              <a:rPr lang="en-US" sz="1600" dirty="0">
                <a:solidFill>
                  <a:schemeClr val="tx1"/>
                </a:solidFill>
                <a:latin typeface="Arial" panose="020B0604020202020204" pitchFamily="34" charset="0"/>
                <a:cs typeface="Arial" panose="020B0604020202020204" pitchFamily="34" charset="0"/>
              </a:rPr>
              <a:t>We offers tools such as Member Care Management, </a:t>
            </a:r>
            <a:r>
              <a:rPr lang="en-US" sz="1600" dirty="0" err="1">
                <a:solidFill>
                  <a:schemeClr val="tx1"/>
                </a:solidFill>
                <a:latin typeface="Arial" panose="020B0604020202020204" pitchFamily="34" charset="0"/>
                <a:cs typeface="Arial" panose="020B0604020202020204" pitchFamily="34" charset="0"/>
              </a:rPr>
              <a:t>Wellframe</a:t>
            </a:r>
            <a:r>
              <a:rPr lang="en-US" sz="1600" dirty="0">
                <a:solidFill>
                  <a:schemeClr val="tx1"/>
                </a:solidFill>
                <a:latin typeface="Arial" panose="020B0604020202020204" pitchFamily="34" charset="0"/>
                <a:cs typeface="Arial" panose="020B0604020202020204" pitchFamily="34" charset="0"/>
              </a:rPr>
              <a:t>, Find a Doctor, Blue365 and more to support your wellbeing and behavioral health needs. Log in to your member portal to explore your benefits.</a:t>
            </a:r>
          </a:p>
          <a:p>
            <a:pPr lvl="1" indent="0">
              <a:lnSpc>
                <a:spcPct val="110000"/>
              </a:lnSpc>
              <a:spcBef>
                <a:spcPts val="600"/>
              </a:spcBef>
              <a:buClr>
                <a:schemeClr val="accent2"/>
              </a:buClr>
              <a:buNone/>
            </a:pPr>
            <a:endParaRPr lang="en-US" sz="1600" dirty="0">
              <a:solidFill>
                <a:schemeClr val="tx1"/>
              </a:solidFill>
              <a:latin typeface="Arial" panose="020B0604020202020204" pitchFamily="34" charset="0"/>
              <a:cs typeface="Arial" panose="020B0604020202020204" pitchFamily="34" charset="0"/>
            </a:endParaRPr>
          </a:p>
          <a:p>
            <a:pPr lvl="1" indent="0">
              <a:lnSpc>
                <a:spcPct val="110000"/>
              </a:lnSpc>
              <a:spcBef>
                <a:spcPts val="600"/>
              </a:spcBef>
              <a:buClr>
                <a:schemeClr val="accent2"/>
              </a:buClr>
              <a:buNone/>
            </a:pPr>
            <a:endParaRPr lang="en-US" sz="1400" b="1" baseline="30000" dirty="0">
              <a:solidFill>
                <a:schemeClr val="accent2"/>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9A83856E-F85A-48EB-1833-905C109CF32E}"/>
              </a:ext>
            </a:extLst>
          </p:cNvPr>
          <p:cNvSpPr txBox="1"/>
          <p:nvPr/>
        </p:nvSpPr>
        <p:spPr>
          <a:xfrm>
            <a:off x="8297136" y="715148"/>
            <a:ext cx="3969985" cy="923330"/>
          </a:xfrm>
          <a:prstGeom prst="rect">
            <a:avLst/>
          </a:prstGeom>
          <a:noFill/>
        </p:spPr>
        <p:txBody>
          <a:bodyPr wrap="square" rtlCol="0">
            <a:spAutoFit/>
          </a:bodyPr>
          <a:lstStyle/>
          <a:p>
            <a:pPr algn="ctr"/>
            <a:r>
              <a:rPr lang="en-US" b="1" dirty="0">
                <a:solidFill>
                  <a:schemeClr val="accent2"/>
                </a:solidFill>
              </a:rPr>
              <a:t>Register for “From Stressed to Strong: Strategies to Support Your Mental Wellbeing” Webinar </a:t>
            </a:r>
          </a:p>
        </p:txBody>
      </p:sp>
      <p:sp>
        <p:nvSpPr>
          <p:cNvPr id="7" name="TextBox 6">
            <a:extLst>
              <a:ext uri="{FF2B5EF4-FFF2-40B4-BE49-F238E27FC236}">
                <a16:creationId xmlns:a16="http://schemas.microsoft.com/office/drawing/2014/main" id="{AA5414EB-D95E-245E-58F1-3766C45A6664}"/>
              </a:ext>
            </a:extLst>
          </p:cNvPr>
          <p:cNvSpPr txBox="1"/>
          <p:nvPr/>
        </p:nvSpPr>
        <p:spPr>
          <a:xfrm>
            <a:off x="9007813" y="1682930"/>
            <a:ext cx="2461098" cy="584775"/>
          </a:xfrm>
          <a:prstGeom prst="rect">
            <a:avLst/>
          </a:prstGeom>
          <a:noFill/>
        </p:spPr>
        <p:txBody>
          <a:bodyPr wrap="square" rtlCol="0">
            <a:spAutoFit/>
          </a:bodyPr>
          <a:lstStyle/>
          <a:p>
            <a:pPr algn="ctr"/>
            <a:r>
              <a:rPr lang="en-US" sz="1600" b="1" dirty="0">
                <a:solidFill>
                  <a:schemeClr val="accent2"/>
                </a:solidFill>
              </a:rPr>
              <a:t>Tuesday, May 26 </a:t>
            </a:r>
          </a:p>
          <a:p>
            <a:pPr algn="ctr"/>
            <a:r>
              <a:rPr lang="en-US" sz="1600" b="1" dirty="0">
                <a:solidFill>
                  <a:schemeClr val="accent2"/>
                </a:solidFill>
              </a:rPr>
              <a:t>Noon – 12:45 p.m.</a:t>
            </a:r>
          </a:p>
        </p:txBody>
      </p:sp>
      <p:pic>
        <p:nvPicPr>
          <p:cNvPr id="1026" name="Picture 2" descr="EXC-ICONS_Lotus-2C.eps">
            <a:extLst>
              <a:ext uri="{FF2B5EF4-FFF2-40B4-BE49-F238E27FC236}">
                <a16:creationId xmlns:a16="http://schemas.microsoft.com/office/drawing/2014/main" id="{F2FBE0BE-BD19-B5B9-31C2-3F562FDE1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583366" y="4830978"/>
            <a:ext cx="1546698" cy="1546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132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7277</TotalTime>
  <Words>253</Words>
  <Application>Microsoft Office PowerPoint</Application>
  <PresentationFormat>Widescreen</PresentationFormat>
  <Paragraphs>15</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Calibri</vt:lpstr>
      <vt:lpstr>Office Theme</vt:lpstr>
      <vt:lpstr>May Wellbeing Tip – Mental Health – Top 5 Tips</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22</cp:revision>
  <dcterms:created xsi:type="dcterms:W3CDTF">2025-08-28T19:13:46Z</dcterms:created>
  <dcterms:modified xsi:type="dcterms:W3CDTF">2026-03-31T18:34:19Z</dcterms:modified>
</cp:coreProperties>
</file>